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6" r:id="rId3"/>
    <p:sldId id="280" r:id="rId4"/>
    <p:sldId id="281" r:id="rId5"/>
    <p:sldId id="293" r:id="rId6"/>
    <p:sldId id="257" r:id="rId7"/>
    <p:sldId id="282" r:id="rId8"/>
    <p:sldId id="294" r:id="rId9"/>
    <p:sldId id="286" r:id="rId10"/>
    <p:sldId id="258" r:id="rId11"/>
    <p:sldId id="289" r:id="rId12"/>
    <p:sldId id="259" r:id="rId13"/>
    <p:sldId id="260" r:id="rId14"/>
    <p:sldId id="284" r:id="rId15"/>
    <p:sldId id="295" r:id="rId16"/>
    <p:sldId id="296" r:id="rId17"/>
    <p:sldId id="297" r:id="rId18"/>
    <p:sldId id="290" r:id="rId19"/>
    <p:sldId id="298" r:id="rId20"/>
    <p:sldId id="26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5592762"/>
          </a:xfrm>
          <a:ln>
            <a:solidFill>
              <a:srgbClr val="0B3DCB"/>
            </a:solidFill>
          </a:ln>
        </p:spPr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0B3DCB"/>
                </a:solidFill>
              </a:rPr>
              <a:t>Урок </a:t>
            </a:r>
            <a:r>
              <a:rPr lang="ru-RU" b="1" smtClean="0">
                <a:solidFill>
                  <a:srgbClr val="0B3DCB"/>
                </a:solidFill>
              </a:rPr>
              <a:t>14 </a:t>
            </a:r>
            <a:r>
              <a:rPr lang="ru-RU" b="1" dirty="0" smtClean="0">
                <a:solidFill>
                  <a:srgbClr val="0B3DCB"/>
                </a:solidFill>
              </a:rPr>
              <a:t/>
            </a:r>
            <a:br>
              <a:rPr lang="ru-RU" b="1" dirty="0" smtClean="0">
                <a:solidFill>
                  <a:srgbClr val="0B3DCB"/>
                </a:solidFill>
              </a:rPr>
            </a:br>
            <a:r>
              <a:rPr lang="ru-RU" b="1" dirty="0" smtClean="0">
                <a:solidFill>
                  <a:srgbClr val="0B3DCB"/>
                </a:solidFill>
              </a:rPr>
              <a:t>«Святой праведный Иоанн </a:t>
            </a:r>
            <a:r>
              <a:rPr lang="ru-RU" b="1" dirty="0" err="1" smtClean="0">
                <a:solidFill>
                  <a:srgbClr val="0B3DCB"/>
                </a:solidFill>
              </a:rPr>
              <a:t>Кронштадтский</a:t>
            </a:r>
            <a:r>
              <a:rPr lang="ru-RU" b="1" dirty="0" smtClean="0">
                <a:solidFill>
                  <a:srgbClr val="0B3DCB"/>
                </a:solidFill>
              </a:rPr>
              <a:t>»</a:t>
            </a:r>
            <a:br>
              <a:rPr lang="ru-RU" b="1" dirty="0" smtClean="0">
                <a:solidFill>
                  <a:srgbClr val="0B3DCB"/>
                </a:solidFill>
              </a:rPr>
            </a:br>
            <a:r>
              <a:rPr lang="ru-RU" b="1" dirty="0" smtClean="0">
                <a:solidFill>
                  <a:srgbClr val="0B3DCB"/>
                </a:solidFill>
              </a:rPr>
              <a:t/>
            </a:r>
            <a:br>
              <a:rPr lang="ru-RU" b="1" dirty="0" smtClean="0">
                <a:solidFill>
                  <a:srgbClr val="0B3DCB"/>
                </a:solidFill>
              </a:rPr>
            </a:br>
            <a:r>
              <a:rPr lang="ru-RU" sz="4000" b="1" dirty="0" smtClean="0">
                <a:solidFill>
                  <a:srgbClr val="0B3DCB"/>
                </a:solidFill>
              </a:rPr>
              <a:t>Курс ОРКСЭ (модуль «Основы православной культуры»)</a:t>
            </a:r>
            <a:r>
              <a:rPr lang="ru-RU" b="1" dirty="0" smtClean="0">
                <a:solidFill>
                  <a:srgbClr val="0B3DCB"/>
                </a:solidFill>
              </a:rPr>
              <a:t/>
            </a:r>
            <a:br>
              <a:rPr lang="ru-RU" b="1" dirty="0" smtClean="0">
                <a:solidFill>
                  <a:srgbClr val="0B3DCB"/>
                </a:solidFill>
              </a:rPr>
            </a:br>
            <a:r>
              <a:rPr lang="ru-RU" b="1" dirty="0" smtClean="0">
                <a:solidFill>
                  <a:srgbClr val="0B3DCB"/>
                </a:solidFill>
              </a:rPr>
              <a:t/>
            </a:r>
            <a:br>
              <a:rPr lang="ru-RU" b="1" dirty="0" smtClean="0">
                <a:solidFill>
                  <a:srgbClr val="0B3DCB"/>
                </a:solidFill>
              </a:rPr>
            </a:br>
            <a:r>
              <a:rPr lang="ru-RU" sz="3600" b="1" dirty="0" smtClean="0">
                <a:solidFill>
                  <a:srgbClr val="0B3DCB"/>
                </a:solidFill>
              </a:rPr>
              <a:t>Автор: Осадчая Ольга Олеговна, учитель ОРКСЭ ГБОУ СОШ  № 347</a:t>
            </a:r>
            <a:br>
              <a:rPr lang="ru-RU" sz="3600" b="1" dirty="0" smtClean="0">
                <a:solidFill>
                  <a:srgbClr val="0B3DCB"/>
                </a:solidFill>
              </a:rPr>
            </a:br>
            <a:r>
              <a:rPr lang="ru-RU" sz="3600" b="1" dirty="0" smtClean="0">
                <a:solidFill>
                  <a:srgbClr val="0B3DCB"/>
                </a:solidFill>
              </a:rPr>
              <a:t>г. Санкт-Петербург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3000364" cy="615475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устроил в Кронштадте замечательное учреждение - «Дом Трудолюбия»  со школой, церковью, мастерскими и приютом</a:t>
            </a:r>
            <a:endParaRPr lang="ru-RU" sz="3200" dirty="0"/>
          </a:p>
        </p:txBody>
      </p:sp>
      <p:pic>
        <p:nvPicPr>
          <p:cNvPr id="3074" name="Picture 2" descr="C:\00. УРОКИ 2013-2914\01. ДНК\3 год 14. 03. 2012\30. Иоанн Кронштадтский\14. Дом трудолюб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0100" y="1"/>
            <a:ext cx="6493900" cy="6823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любителям истины - Фотоэкскурсия по местам св.Иоанна Кронштадтск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7702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…основал в своем родном селе женский монастырь</a:t>
            </a:r>
            <a:endParaRPr lang="ru-RU" sz="32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Иоанн Кронштадтски\15. монастыр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21" y="1"/>
            <a:ext cx="91336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8" y="0"/>
            <a:ext cx="342899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в Санкт-Петербурге </a:t>
            </a:r>
            <a:br>
              <a:rPr lang="ru-RU" sz="3200" dirty="0" smtClean="0"/>
            </a:br>
            <a:r>
              <a:rPr lang="ru-RU" sz="3200" dirty="0" smtClean="0"/>
              <a:t>построил женский </a:t>
            </a:r>
            <a:br>
              <a:rPr lang="ru-RU" sz="3200" dirty="0" smtClean="0"/>
            </a:br>
            <a:r>
              <a:rPr lang="ru-RU" sz="3200" dirty="0" smtClean="0"/>
              <a:t>монастырь </a:t>
            </a:r>
            <a:endParaRPr lang="ru-RU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00. УРОКИ 2013-2914\01. ДНК\3 год 14. 03. 2012\30. Иоанн Кронштадтский\25. Усыпальниц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Видео 5. Видение жены священника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 6. Александр </a:t>
            </a:r>
            <a:r>
              <a:rPr lang="en-US" dirty="0" smtClean="0"/>
              <a:t>III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 7. Пророчество о России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Видео 8. Последняя Литургия. Кончина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 9. Заключение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70C0"/>
                </a:solidFill>
              </a:rPr>
              <a:t>Оцени свою работу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smtClean="0">
                <a:solidFill>
                  <a:srgbClr val="0070C0"/>
                </a:solidFill>
              </a:rPr>
              <a:t>Что вас удивило в содержании урока? </a:t>
            </a:r>
          </a:p>
          <a:p>
            <a:r>
              <a:rPr lang="ru-RU" sz="3600" b="1" smtClean="0">
                <a:solidFill>
                  <a:srgbClr val="0070C0"/>
                </a:solidFill>
              </a:rPr>
              <a:t>Что интересного  в содержании заметили? </a:t>
            </a:r>
          </a:p>
          <a:p>
            <a:r>
              <a:rPr lang="ru-RU" sz="3600" b="1" smtClean="0">
                <a:solidFill>
                  <a:srgbClr val="0070C0"/>
                </a:solidFill>
              </a:rPr>
              <a:t>Задай одноклассникам вопрос, который помог бы уточнить смысл изученного материала. 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86380" y="3917952"/>
            <a:ext cx="3714744" cy="294004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Святой </a:t>
            </a:r>
            <a:br>
              <a:rPr lang="ru-RU" b="1" dirty="0" smtClean="0"/>
            </a:br>
            <a:r>
              <a:rPr lang="ru-RU" b="1" dirty="0" smtClean="0"/>
              <a:t>праведный</a:t>
            </a:r>
            <a:br>
              <a:rPr lang="ru-RU" b="1" dirty="0" smtClean="0"/>
            </a:br>
            <a:r>
              <a:rPr lang="ru-RU" b="1" dirty="0" smtClean="0"/>
              <a:t>Иоанн</a:t>
            </a:r>
            <a:br>
              <a:rPr lang="ru-RU" b="1" dirty="0" smtClean="0"/>
            </a:br>
            <a:r>
              <a:rPr lang="ru-RU" b="1" dirty="0" err="1" smtClean="0"/>
              <a:t>Кронштадтский</a:t>
            </a:r>
            <a:endParaRPr lang="ru-RU" b="1" dirty="0"/>
          </a:p>
        </p:txBody>
      </p:sp>
      <p:pic>
        <p:nvPicPr>
          <p:cNvPr id="1026" name="Picture 2" descr="C:\00. УРОКИ 2013-2914\01. ДНК\3 год 14. 03. 2012\30. Иоанн Кронштадтский\02. Иоанн Кронштадтски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9292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3643338" cy="4440246"/>
          </a:xfrm>
        </p:spPr>
        <p:txBody>
          <a:bodyPr>
            <a:normAutofit/>
          </a:bodyPr>
          <a:lstStyle/>
          <a:p>
            <a:r>
              <a:rPr lang="ru-RU" dirty="0" smtClean="0"/>
              <a:t>Памятный камень на месте взорванного Андреевского собора</a:t>
            </a:r>
            <a:endParaRPr lang="ru-RU" dirty="0"/>
          </a:p>
        </p:txBody>
      </p:sp>
      <p:pic>
        <p:nvPicPr>
          <p:cNvPr id="7170" name="Picture 2" descr="C:\00. УРОКИ 2013-2914\01. ДНК\3 год 14. 03. 2012\30. Иоанн Кронштадтский\27. Памятный камен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64" y="0"/>
            <a:ext cx="5143536" cy="6858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txBody>
          <a:bodyPr>
            <a:normAutofit/>
          </a:bodyPr>
          <a:lstStyle/>
          <a:p>
            <a:pPr lvl="0" algn="l"/>
            <a:r>
              <a:rPr lang="ru-RU" dirty="0" smtClean="0"/>
              <a:t>Видео 1. Вступление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Посмотрев видеосюжет, расскажите, что вы узнали об Иоанне </a:t>
            </a:r>
            <a:r>
              <a:rPr lang="ru-RU" dirty="0" err="1" smtClean="0"/>
              <a:t>Кронштадтском</a:t>
            </a:r>
            <a:r>
              <a:rPr lang="ru-RU" dirty="0" smtClean="0"/>
              <a:t>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Видео 2. Молитва о даровании разума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71924" cy="45116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Святой праведный Иоанн </a:t>
            </a:r>
            <a:r>
              <a:rPr lang="ru-RU" dirty="0" err="1" smtClean="0"/>
              <a:t>Кронштадтский</a:t>
            </a:r>
            <a:r>
              <a:rPr lang="ru-RU" dirty="0" smtClean="0"/>
              <a:t> с супругой</a:t>
            </a:r>
            <a:br>
              <a:rPr lang="ru-RU" dirty="0" smtClean="0"/>
            </a:br>
            <a:r>
              <a:rPr lang="ru-RU" dirty="0" smtClean="0"/>
              <a:t>матушкой Елизаветой</a:t>
            </a:r>
            <a:endParaRPr lang="ru-RU" dirty="0"/>
          </a:p>
        </p:txBody>
      </p:sp>
      <p:pic>
        <p:nvPicPr>
          <p:cNvPr id="1026" name="Picture 2" descr="Кронштадтский вестн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35500" y="0"/>
            <a:ext cx="4508500" cy="68679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00. УРОКИ 2013-2914\01. ДНК\3 год 14. 03. 2012\30. Иоанн Кронштадтский\06. Андреевский собо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703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 3. Начало служения 1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 4. Начало служения 2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3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 Из воспоминаний ремесленника: «Мне было тогда годов 22-23. Теперь я старик, а помню хорошо, как видел в первый раз батюшку. У меня была семья, двое детишек. Я работал и пьянствовал. Семья голодала. Жена потихоньку по миру собирала. Жили в дрянной конурке. Прихожу раз не очень пьяный. Вижу, какой-то молодой батюшка сидит, на руках сынишку держит и что-то ему говорит ласково. Ребенок серьезно слушает. Я было ругаться хотел: вот, мол, </a:t>
            </a:r>
            <a:r>
              <a:rPr lang="ru-RU" sz="2400" b="1" dirty="0" err="1" smtClean="0"/>
              <a:t>шляются</a:t>
            </a:r>
            <a:r>
              <a:rPr lang="ru-RU" sz="2400" b="1" dirty="0" smtClean="0"/>
              <a:t>… да глаза батюшки ласковые и серьезные меня остановили: стыдно стало… Опустил я глаза, а он смотрит - прямо в душу смотрит. Начал говорить. Не смею передать все, что он говорил. Говорил про то, что у меня в каморке рай, потому что где дети, там всегда и тепло и хорошо, и о том, что не нужно этот рай менять на чад кабацкий. Не винил он меня, нет, все оправдывал, только мне было не до оправдания. Ушел он, я сижу и молчу… Не плачу, хотя на душе так, как перед слезами. Жена смотрит… И вот с тех пор я человеком стал…» </a:t>
            </a:r>
            <a:endParaRPr lang="ru-RU" sz="2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332</Words>
  <PresentationFormat>Экран (4:3)</PresentationFormat>
  <Paragraphs>21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Урок 14  «Святой праведный Иоанн Кронштадтский»  Курс ОРКСЭ (модуль «Основы православной культуры»)  Автор: Осадчая Ольга Олеговна, учитель ОРКСЭ ГБОУ СОШ  № 347 г. Санкт-Петербург</vt:lpstr>
      <vt:lpstr>Святой  праведный Иоанн Кронштадтский</vt:lpstr>
      <vt:lpstr>Видео 1. Вступление   Посмотрев видеосюжет, расскажите, что вы узнали об Иоанне Кронштадтском?  </vt:lpstr>
      <vt:lpstr>Видео 2. Молитва о даровании разума</vt:lpstr>
      <vt:lpstr>Святой праведный Иоанн Кронштадтский с супругой матушкой Елизаветой</vt:lpstr>
      <vt:lpstr>Слайд 6</vt:lpstr>
      <vt:lpstr>Видео 3. Начало служения 1</vt:lpstr>
      <vt:lpstr>Видео 4. Начало служения 2</vt:lpstr>
      <vt:lpstr> Из воспоминаний ремесленника: «Мне было тогда годов 22-23. Теперь я старик, а помню хорошо, как видел в первый раз батюшку. У меня была семья, двое детишек. Я работал и пьянствовал. Семья голодала. Жена потихоньку по миру собирала. Жили в дрянной конурке. Прихожу раз не очень пьяный. Вижу, какой-то молодой батюшка сидит, на руках сынишку держит и что-то ему говорит ласково. Ребенок серьезно слушает. Я было ругаться хотел: вот, мол, шляются… да глаза батюшки ласковые и серьезные меня остановили: стыдно стало… Опустил я глаза, а он смотрит - прямо в душу смотрит. Начал говорить. Не смею передать все, что он говорил. Говорил про то, что у меня в каморке рай, потому что где дети, там всегда и тепло и хорошо, и о том, что не нужно этот рай менять на чад кабацкий. Не винил он меня, нет, все оправдывал, только мне было не до оправдания. Ушел он, я сижу и молчу… Не плачу, хотя на душе так, как перед слезами. Жена смотрит… И вот с тех пор я человеком стал…» </vt:lpstr>
      <vt:lpstr>устроил в Кронштадте замечательное учреждение - «Дом Трудолюбия»  со школой, церковью, мастерскими и приютом</vt:lpstr>
      <vt:lpstr>…основал в своем родном селе женский монастырь</vt:lpstr>
      <vt:lpstr>в Санкт-Петербурге  построил женский  монастырь </vt:lpstr>
      <vt:lpstr>Слайд 13</vt:lpstr>
      <vt:lpstr> Видео 5. Видение жены священника</vt:lpstr>
      <vt:lpstr>Видео 6. Александр III</vt:lpstr>
      <vt:lpstr>Видео 7. Пророчество о России</vt:lpstr>
      <vt:lpstr>Видео 8. Последняя Литургия. Кончина</vt:lpstr>
      <vt:lpstr>Видео 9. Заключение</vt:lpstr>
      <vt:lpstr>Оцени свою работу</vt:lpstr>
      <vt:lpstr>Памятный камень на месте взорванного Андреевского собора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Olga</cp:lastModifiedBy>
  <cp:revision>50</cp:revision>
  <dcterms:created xsi:type="dcterms:W3CDTF">2014-10-11T05:18:31Z</dcterms:created>
  <dcterms:modified xsi:type="dcterms:W3CDTF">2014-10-27T20:02:12Z</dcterms:modified>
</cp:coreProperties>
</file>